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145706692" r:id="rId15"/>
    <p:sldId id="272" r:id="rId16"/>
    <p:sldId id="273" r:id="rId17"/>
    <p:sldId id="277" r:id="rId18"/>
    <p:sldId id="2145706686" r:id="rId19"/>
    <p:sldId id="2145706690" r:id="rId20"/>
    <p:sldId id="286" r:id="rId21"/>
  </p:sldIdLst>
  <p:sldSz cx="18288000" cy="10287000"/>
  <p:notesSz cx="6858000" cy="9144000"/>
  <p:embeddedFontLst>
    <p:embeddedFont>
      <p:font typeface="Open Sans" panose="020B0604020202020204" charset="0"/>
      <p:regular r:id="rId23"/>
      <p:bold r:id="rId24"/>
      <p:italic r:id="rId25"/>
      <p:boldItalic r:id="rId26"/>
    </p:embeddedFont>
    <p:embeddedFont>
      <p:font typeface="Open Sans Bold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Roboto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-294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10F16-1585-4A15-8A15-ABF3CB257B63}" type="datetimeFigureOut">
              <a:rPr lang="ru-RU" smtClean="0"/>
              <a:t>23.07.2024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4161C-E095-43C4-8332-8EA3D4D5B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660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7025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F05DE8-B855-4D8D-ACB0-CBF2985EB9A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17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3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9144000" y="0"/>
            <a:ext cx="9144000" cy="7636804"/>
          </a:xfrm>
          <a:custGeom>
            <a:avLst/>
            <a:gdLst/>
            <a:ahLst/>
            <a:cxnLst/>
            <a:rect l="l" t="t" r="r" b="b"/>
            <a:pathLst>
              <a:path w="9144000" h="7636804">
                <a:moveTo>
                  <a:pt x="0" y="0"/>
                </a:moveTo>
                <a:lnTo>
                  <a:pt x="9144000" y="0"/>
                </a:lnTo>
                <a:lnTo>
                  <a:pt x="9144000" y="7636804"/>
                </a:lnTo>
                <a:lnTo>
                  <a:pt x="0" y="7636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39" r="-17344"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1028700" y="1221246"/>
            <a:ext cx="7364614" cy="5999752"/>
            <a:chOff x="0" y="1073921"/>
            <a:chExt cx="9819486" cy="7999670"/>
          </a:xfrm>
        </p:grpSpPr>
        <p:sp>
          <p:nvSpPr>
            <p:cNvPr id="5" name="TextBox 5"/>
            <p:cNvSpPr txBox="1"/>
            <p:nvPr/>
          </p:nvSpPr>
          <p:spPr>
            <a:xfrm>
              <a:off x="0" y="2656335"/>
              <a:ext cx="9565486" cy="6314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40"/>
                </a:lnSpc>
              </a:pPr>
              <a:r>
                <a:rPr lang="en-US" sz="8400" spc="-168" dirty="0" err="1">
                  <a:solidFill>
                    <a:srgbClr val="FFFFFF"/>
                  </a:solidFill>
                  <a:latin typeface="HK Grotesk"/>
                </a:rPr>
                <a:t>Неделя</a:t>
              </a:r>
              <a:r>
                <a:rPr lang="en-US" sz="8400" spc="-168" dirty="0">
                  <a:solidFill>
                    <a:srgbClr val="FFFFFF"/>
                  </a:solidFill>
                  <a:latin typeface="HK Grotesk"/>
                </a:rPr>
                <a:t> </a:t>
              </a:r>
              <a:r>
                <a:rPr lang="en-US" sz="8400" spc="-168" dirty="0" err="1">
                  <a:solidFill>
                    <a:srgbClr val="FFFFFF"/>
                  </a:solidFill>
                  <a:latin typeface="HK Grotesk"/>
                </a:rPr>
                <a:t>профилактики</a:t>
              </a:r>
              <a:r>
                <a:rPr lang="en-US" sz="8400" spc="-168" dirty="0">
                  <a:solidFill>
                    <a:srgbClr val="FFFFFF"/>
                  </a:solidFill>
                  <a:latin typeface="HK Grotesk"/>
                </a:rPr>
                <a:t> </a:t>
              </a:r>
              <a:r>
                <a:rPr lang="en-US" sz="8400" spc="-168" dirty="0" err="1">
                  <a:solidFill>
                    <a:srgbClr val="FFFFFF"/>
                  </a:solidFill>
                  <a:latin typeface="HK Grotesk"/>
                </a:rPr>
                <a:t>заболеваний</a:t>
              </a:r>
              <a:r>
                <a:rPr lang="en-US" sz="8400" spc="-168" dirty="0">
                  <a:solidFill>
                    <a:srgbClr val="FFFFFF"/>
                  </a:solidFill>
                  <a:latin typeface="HK Grotesk"/>
                </a:rPr>
                <a:t> печени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54000" y="1073921"/>
              <a:ext cx="9565486" cy="100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499" spc="74" dirty="0">
                  <a:solidFill>
                    <a:srgbClr val="FFFFFF"/>
                  </a:solidFill>
                  <a:latin typeface="Roboto Bold"/>
                </a:rPr>
                <a:t>2</a:t>
              </a:r>
              <a:r>
                <a:rPr lang="ru-RU" sz="2499" spc="74" dirty="0">
                  <a:solidFill>
                    <a:srgbClr val="FFFFFF"/>
                  </a:solidFill>
                  <a:latin typeface="Roboto Bold"/>
                </a:rPr>
                <a:t>2</a:t>
              </a:r>
              <a:r>
                <a:rPr lang="en-US" sz="2499" spc="74" dirty="0">
                  <a:solidFill>
                    <a:srgbClr val="FFFFFF"/>
                  </a:solidFill>
                  <a:latin typeface="Roboto Bold"/>
                </a:rPr>
                <a:t>-</a:t>
              </a:r>
              <a:r>
                <a:rPr lang="ru-RU" sz="2499" spc="74" dirty="0">
                  <a:solidFill>
                    <a:srgbClr val="FFFFFF"/>
                  </a:solidFill>
                  <a:latin typeface="Roboto Bold"/>
                </a:rPr>
                <a:t>28</a:t>
              </a:r>
              <a:r>
                <a:rPr lang="en-US" sz="2499" spc="74" dirty="0">
                  <a:solidFill>
                    <a:srgbClr val="FFFFFF"/>
                  </a:solidFill>
                  <a:latin typeface="Roboto Bold"/>
                </a:rPr>
                <a:t> ИЮЛЯ</a:t>
              </a:r>
            </a:p>
            <a:p>
              <a:pPr>
                <a:lnSpc>
                  <a:spcPts val="3000"/>
                </a:lnSpc>
              </a:pPr>
              <a:endParaRPr lang="en-US" sz="2499" spc="74" dirty="0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556066"/>
              <a:ext cx="9565486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7136" y="8178659"/>
            <a:ext cx="1649372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FFFFFF"/>
                </a:solidFill>
                <a:latin typeface="Open Sans Bold"/>
              </a:rPr>
              <a:t>в </a:t>
            </a:r>
            <a:r>
              <a:rPr lang="en-US" sz="5199" dirty="0" err="1">
                <a:solidFill>
                  <a:srgbClr val="FFFFFF"/>
                </a:solidFill>
                <a:latin typeface="Open Sans Bold"/>
              </a:rPr>
              <a:t>честь</a:t>
            </a:r>
            <a:r>
              <a:rPr lang="en-US" sz="51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5199" dirty="0" err="1">
                <a:solidFill>
                  <a:srgbClr val="FFFFFF"/>
                </a:solidFill>
                <a:latin typeface="Open Sans Bold"/>
              </a:rPr>
              <a:t>Международного</a:t>
            </a:r>
            <a:r>
              <a:rPr lang="en-US" sz="51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5199" dirty="0" err="1">
                <a:solidFill>
                  <a:srgbClr val="FFFFFF"/>
                </a:solidFill>
                <a:latin typeface="Open Sans Bold"/>
              </a:rPr>
              <a:t>дня</a:t>
            </a:r>
            <a:r>
              <a:rPr lang="en-US" sz="51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5199" dirty="0" err="1">
                <a:solidFill>
                  <a:srgbClr val="FFFFFF"/>
                </a:solidFill>
                <a:latin typeface="Open Sans Bold"/>
              </a:rPr>
              <a:t>гепатита</a:t>
            </a:r>
            <a:r>
              <a:rPr lang="en-US" sz="5199" dirty="0">
                <a:solidFill>
                  <a:srgbClr val="FFFFFF"/>
                </a:solidFill>
                <a:latin typeface="Open Sans Bold"/>
              </a:rPr>
              <a:t> 28 </a:t>
            </a:r>
            <a:r>
              <a:rPr lang="en-US" sz="5199" dirty="0" err="1">
                <a:solidFill>
                  <a:srgbClr val="FFFFFF"/>
                </a:solidFill>
                <a:latin typeface="Open Sans Bold"/>
              </a:rPr>
              <a:t>июля</a:t>
            </a:r>
            <a:endParaRPr lang="en-US" sz="5199" dirty="0">
              <a:solidFill>
                <a:srgbClr val="FFFFFF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466408" y="2466408"/>
            <a:ext cx="10287000" cy="5354183"/>
          </a:xfrm>
          <a:custGeom>
            <a:avLst/>
            <a:gdLst/>
            <a:ahLst/>
            <a:cxnLst/>
            <a:rect l="l" t="t" r="r" b="b"/>
            <a:pathLst>
              <a:path w="10287000" h="5354183">
                <a:moveTo>
                  <a:pt x="0" y="0"/>
                </a:moveTo>
                <a:lnTo>
                  <a:pt x="10287000" y="0"/>
                </a:lnTo>
                <a:lnTo>
                  <a:pt x="10287000" y="5354184"/>
                </a:lnTo>
                <a:lnTo>
                  <a:pt x="0" y="5354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295" b="-14295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5495795" y="8025963"/>
            <a:ext cx="12411550" cy="2407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0"/>
              </a:lnSpc>
              <a:spcBef>
                <a:spcPct val="0"/>
              </a:spcBef>
            </a:pPr>
            <a:r>
              <a:rPr lang="en-US" sz="272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знают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своем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статусе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своевременного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призывает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страны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ликвидации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вирусного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27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2030 </a:t>
            </a:r>
            <a:r>
              <a:rPr lang="en-US" sz="272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en-US" sz="272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810"/>
              </a:lnSpc>
              <a:spcBef>
                <a:spcPct val="0"/>
              </a:spcBef>
            </a:pPr>
            <a:endParaRPr lang="en-US" sz="272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810"/>
              </a:lnSpc>
              <a:spcBef>
                <a:spcPct val="0"/>
              </a:spcBef>
            </a:pPr>
            <a:endParaRPr lang="en-US" sz="272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95795" y="266048"/>
            <a:ext cx="12526027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(ВОЗ)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альянса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(World Hepatitis Alliance, WHA),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2011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en-US" sz="3000" dirty="0" err="1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Всемирный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гепатитом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(World Hepatitis Day)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22442" y="3053480"/>
            <a:ext cx="1173685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поразил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000" dirty="0" err="1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миллиардов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третьего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планеты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67298" y="4857750"/>
            <a:ext cx="11783020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325 </a:t>
            </a:r>
            <a:r>
              <a:rPr lang="en-US" sz="3000" dirty="0" err="1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живут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10272" y="6225958"/>
            <a:ext cx="12297073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000" dirty="0" err="1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умирает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446130" cy="11004617"/>
          </a:xfrm>
          <a:prstGeom prst="rect">
            <a:avLst/>
          </a:prstGeom>
          <a:solidFill>
            <a:srgbClr val="E5E7E7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rot="-5400000">
            <a:off x="-3152607" y="3124200"/>
            <a:ext cx="10287000" cy="4038600"/>
          </a:xfrm>
          <a:custGeom>
            <a:avLst/>
            <a:gdLst/>
            <a:ahLst/>
            <a:cxnLst/>
            <a:rect l="l" t="t" r="r" b="b"/>
            <a:pathLst>
              <a:path w="10854564" h="4876836">
                <a:moveTo>
                  <a:pt x="0" y="0"/>
                </a:moveTo>
                <a:lnTo>
                  <a:pt x="10854564" y="0"/>
                </a:lnTo>
                <a:lnTo>
                  <a:pt x="10854564" y="4876836"/>
                </a:lnTo>
                <a:lnTo>
                  <a:pt x="0" y="48768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95" b="-10374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TextBox 4"/>
          <p:cNvSpPr txBox="1"/>
          <p:nvPr/>
        </p:nvSpPr>
        <p:spPr>
          <a:xfrm>
            <a:off x="5049872" y="166370"/>
            <a:ext cx="13238127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Open Sans Bold"/>
              </a:rPr>
              <a:t>Классификация</a:t>
            </a:r>
            <a:r>
              <a:rPr lang="en-US" sz="50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Open Sans Bold"/>
              </a:rPr>
              <a:t>болезней</a:t>
            </a:r>
            <a:r>
              <a:rPr lang="en-US" sz="5000" dirty="0">
                <a:solidFill>
                  <a:srgbClr val="000000"/>
                </a:solidFill>
                <a:latin typeface="Open Sans Bold"/>
              </a:rPr>
              <a:t> печени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82352" y="959159"/>
            <a:ext cx="892626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000000"/>
                </a:solidFill>
                <a:latin typeface="Open Sans Bold"/>
              </a:rPr>
              <a:t>1.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Вирусные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38600" y="1683076"/>
            <a:ext cx="9962707" cy="967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Open Sans"/>
              </a:rPr>
              <a:t>острый</a:t>
            </a:r>
            <a:r>
              <a:rPr lang="en-US" sz="27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Open Sans"/>
              </a:rPr>
              <a:t>вирусный</a:t>
            </a:r>
            <a:r>
              <a:rPr lang="en-US" sz="27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Open Sans"/>
              </a:rPr>
              <a:t>гепатит</a:t>
            </a:r>
            <a:endParaRPr lang="en-US" sz="27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89506" y="1681440"/>
            <a:ext cx="11039029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Open Sans"/>
              </a:rPr>
              <a:t>хронический</a:t>
            </a:r>
            <a:r>
              <a:rPr lang="en-US" sz="27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Open Sans"/>
              </a:rPr>
              <a:t>вирусный</a:t>
            </a:r>
            <a:r>
              <a:rPr lang="en-US" sz="27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Open Sans"/>
              </a:rPr>
              <a:t>гепатит</a:t>
            </a:r>
            <a:endParaRPr lang="en-US" sz="2799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30975" y="2261849"/>
            <a:ext cx="5267322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Open Sans"/>
              </a:rPr>
              <a:t>цирроз</a:t>
            </a:r>
            <a:r>
              <a:rPr lang="en-US" sz="2799" dirty="0">
                <a:solidFill>
                  <a:srgbClr val="000000"/>
                </a:solidFill>
                <a:latin typeface="Open Sans"/>
              </a:rPr>
              <a:t> печени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82352" y="3218434"/>
            <a:ext cx="1273004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000000"/>
                </a:solidFill>
                <a:latin typeface="Open Sans Bold"/>
              </a:rPr>
              <a:t>2.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Алкогольные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38600" y="3925684"/>
            <a:ext cx="7210527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алкогольный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стеатоз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печени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38600" y="4595362"/>
            <a:ext cx="908774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алкогольный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гепатит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острый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хронический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77600" y="3911784"/>
            <a:ext cx="6055221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алкогольный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цирроз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печени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9382" y="5328787"/>
            <a:ext cx="9442847" cy="679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000000"/>
                </a:solidFill>
                <a:latin typeface="Open Sans Bold"/>
              </a:rPr>
              <a:t>3.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Медикаментозное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поражение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54643" y="6395570"/>
            <a:ext cx="13322201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Аутоиммунные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47716" y="7301220"/>
            <a:ext cx="1609358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нарушениях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обмена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</a:t>
            </a:r>
            <a:endParaRPr lang="en-US" sz="3999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282352" y="8207715"/>
            <a:ext cx="6181722" cy="679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Опухоли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82351" y="9114210"/>
            <a:ext cx="13050469" cy="679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заболеваниях</a:t>
            </a:r>
            <a:endParaRPr lang="en-US" sz="3999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B8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9139238" y="4274503"/>
            <a:ext cx="9525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981201" y="949961"/>
            <a:ext cx="15849600" cy="1581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Вирусные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инфекционно-воспалительных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возбудителями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А, В, С, D, E,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циррозу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гепатоцеллюлярной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карциноме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539620" y="2734642"/>
            <a:ext cx="1003865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3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30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ути</a:t>
            </a:r>
            <a:r>
              <a:rPr lang="en-US" sz="3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en-US" sz="3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вирусных</a:t>
            </a:r>
            <a:r>
              <a:rPr lang="en-US" sz="3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гепатитов</a:t>
            </a:r>
            <a:r>
              <a:rPr lang="en-US" sz="3000" u="sng" dirty="0">
                <a:solidFill>
                  <a:srgbClr val="000000"/>
                </a:solidFill>
                <a:latin typeface="Open Sans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BDA966A-7C2A-42AF-51F8-C40A4099EF12}"/>
              </a:ext>
            </a:extLst>
          </p:cNvPr>
          <p:cNvSpPr txBox="1"/>
          <p:nvPr/>
        </p:nvSpPr>
        <p:spPr>
          <a:xfrm>
            <a:off x="465693" y="3544267"/>
            <a:ext cx="917170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Парентеральный. Инфицирование происходит при попадании зараженной крови в здоровый организм: при переливании крови, операциях, лечении зубов, прокалывании ушей, нанесении татуировок, употреблении инъекционных наркотиков, при использовании совместными гигиеническими предметами с больным гепатитом (бритвами, зубными щетками).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Вертикальный путь. Передача вируса осуществляется от матери при высокой концентрации вируса в крови к ребенку при родах.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Половой путь. Большему риску подвержены люди, которые не используют барьерную контрацепцию, имеют несколько половых партнеров или беспорядочную половую жизнь.</a:t>
            </a:r>
          </a:p>
        </p:txBody>
      </p:sp>
      <p:pic>
        <p:nvPicPr>
          <p:cNvPr id="1026" name="Picture 2" descr="Концепция &quot;Остановить наркоманию&quot; &quot;Человеческие руки останавливают наркотики&quot;">
            <a:extLst>
              <a:ext uri="{FF2B5EF4-FFF2-40B4-BE49-F238E27FC236}">
                <a16:creationId xmlns:a16="http://schemas.microsoft.com/office/drawing/2014/main" xmlns="" id="{FBEB27C9-CA86-67CC-7EB0-FCE73F56E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2601" y="2207260"/>
            <a:ext cx="4098650" cy="36337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3677359-68DF-7ECB-4797-B579D290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2397" y="5841047"/>
            <a:ext cx="4484113" cy="2987021"/>
          </a:xfrm>
          <a:prstGeom prst="ellipse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BE53D00-D704-BE27-A778-798D3FB88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2398" y="7094393"/>
            <a:ext cx="3209925" cy="3209925"/>
          </a:xfrm>
          <a:prstGeom prst="ellipse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E6DF1DB-C9E4-8129-699B-70A2003D2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0982" y="4232751"/>
            <a:ext cx="4025977" cy="2688272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68000" y="19050"/>
            <a:ext cx="7620000" cy="4286250"/>
          </a:xfrm>
          <a:custGeom>
            <a:avLst/>
            <a:gdLst/>
            <a:ahLst/>
            <a:cxnLst/>
            <a:rect l="l" t="t" r="r" b="b"/>
            <a:pathLst>
              <a:path w="7620000" h="4286250">
                <a:moveTo>
                  <a:pt x="0" y="0"/>
                </a:moveTo>
                <a:lnTo>
                  <a:pt x="7620000" y="0"/>
                </a:lnTo>
                <a:lnTo>
                  <a:pt x="762000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762000" y="1472674"/>
            <a:ext cx="9525000" cy="3196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 А (</a:t>
            </a:r>
            <a:r>
              <a:rPr lang="en-US" sz="3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</a:t>
            </a:r>
            <a:r>
              <a:rPr 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Боткина</a:t>
            </a:r>
            <a:r>
              <a:rPr 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острое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инфекционное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фекально-оральным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характеризующееся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доброкачественным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интоксикации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гепатомегалии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желтухи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2400" y="9165467"/>
            <a:ext cx="182880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( HAV)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3-10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чувствителен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действию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хлорамина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УФО,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погибает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кипячении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863" y="7335623"/>
            <a:ext cx="1805313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бессимптомной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стертой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0949" y="8458795"/>
            <a:ext cx="9284196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фекально-оральный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5645" y="6075311"/>
            <a:ext cx="1805313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восприимчивы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долю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60%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болеют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3-7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6427" y="4902778"/>
            <a:ext cx="1805313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сезонность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Эпидемические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вспышки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наблюдаются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осенне-зимний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Иммунитет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стойкий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пожизненный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6552" y="1348774"/>
            <a:ext cx="17068800" cy="5341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преджелтушный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сопровождается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38-39°C,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озноб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ю, появлением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миалгии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артралгии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насморк, также может наблюдаться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аппетита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тяжесть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дискомфорт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подреберье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тошнота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рвота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ru-RU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Желтушный период.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Проявляется желтушностью склер, слизистых оболочек ротоглотки, а затем кожи. Интенсивность желтухи нарастает быстро и в большинстве случает за неделю достигает своего максимума, температура в желтушном периоде нормализуется, моча темнеет, кал становится бесцветным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ru-RU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ru-RU" sz="30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4584440" y="5165165"/>
            <a:ext cx="3423806" cy="3423792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99" r="-249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56318" y="5168870"/>
            <a:ext cx="3085647" cy="308563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1357" r="-38016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658600" y="6772597"/>
            <a:ext cx="3269910" cy="3269897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253050" y="5067300"/>
            <a:ext cx="3085647" cy="3085634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191000" y="165664"/>
            <a:ext cx="864295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Инкубационный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длится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en-US" sz="2800" dirty="0">
                <a:solidFill>
                  <a:srgbClr val="000000"/>
                </a:solidFill>
                <a:latin typeface="Open Sans"/>
              </a:rPr>
              <a:t> 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xmlns="" id="{E1C6E859-3C72-27DF-6F3E-40F001EF9928}"/>
              </a:ext>
            </a:extLst>
          </p:cNvPr>
          <p:cNvSpPr/>
          <p:nvPr/>
        </p:nvSpPr>
        <p:spPr>
          <a:xfrm>
            <a:off x="5263892" y="7359124"/>
            <a:ext cx="3942377" cy="2769186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xmlns="" id="{19E57546-D4EF-7903-00CE-71BD29891A5C}"/>
              </a:ext>
            </a:extLst>
          </p:cNvPr>
          <p:cNvSpPr/>
          <p:nvPr/>
        </p:nvSpPr>
        <p:spPr>
          <a:xfrm>
            <a:off x="394561" y="5830151"/>
            <a:ext cx="2786023" cy="4328751"/>
          </a:xfrm>
          <a:prstGeom prst="flowChartConnector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8144" y="0"/>
            <a:ext cx="18700945" cy="10287000"/>
          </a:xfrm>
          <a:prstGeom prst="rect">
            <a:avLst/>
          </a:prstGeom>
          <a:solidFill>
            <a:srgbClr val="C0E8DF"/>
          </a:solidFill>
        </p:spPr>
        <p:txBody>
          <a:bodyPr/>
          <a:lstStyle/>
          <a:p>
            <a:endParaRPr lang="ru-RU"/>
          </a:p>
        </p:txBody>
      </p:sp>
      <p:sp>
        <p:nvSpPr>
          <p:cNvPr id="4" name="AutoShape 4"/>
          <p:cNvSpPr/>
          <p:nvPr/>
        </p:nvSpPr>
        <p:spPr>
          <a:xfrm>
            <a:off x="762000" y="1101005"/>
            <a:ext cx="17160658" cy="1487064"/>
          </a:xfrm>
          <a:prstGeom prst="rect">
            <a:avLst/>
          </a:prstGeom>
          <a:solidFill>
            <a:srgbClr val="FF3131">
              <a:alpha val="21961"/>
            </a:srgb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TextBox 3"/>
          <p:cNvSpPr txBox="1"/>
          <p:nvPr/>
        </p:nvSpPr>
        <p:spPr>
          <a:xfrm>
            <a:off x="1227029" y="1331351"/>
            <a:ext cx="162306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Госпитализация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среднетяжёлых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тяжёлому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течению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осложнёнными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формами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8488171" y="3753781"/>
            <a:ext cx="9799829" cy="6533219"/>
          </a:xfrm>
          <a:custGeom>
            <a:avLst/>
            <a:gdLst/>
            <a:ahLst/>
            <a:cxnLst/>
            <a:rect l="l" t="t" r="r" b="b"/>
            <a:pathLst>
              <a:path w="9799829" h="6533219">
                <a:moveTo>
                  <a:pt x="0" y="0"/>
                </a:moveTo>
                <a:lnTo>
                  <a:pt x="9799829" y="0"/>
                </a:lnTo>
                <a:lnTo>
                  <a:pt x="9799829" y="6533219"/>
                </a:lnTo>
                <a:lnTo>
                  <a:pt x="0" y="6533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994064" y="4762500"/>
            <a:ext cx="6867809" cy="2109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Постельный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щадящая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диета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симптоматическая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32621" y="2670111"/>
            <a:ext cx="14022757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дому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-13901" y="4616626"/>
            <a:ext cx="6553200" cy="5677301"/>
          </a:xfrm>
          <a:prstGeom prst="rect">
            <a:avLst/>
          </a:prstGeom>
          <a:solidFill>
            <a:srgbClr val="8FC848">
              <a:alpha val="21961"/>
            </a:srgbClr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AutoShape 6"/>
          <p:cNvSpPr/>
          <p:nvPr/>
        </p:nvSpPr>
        <p:spPr>
          <a:xfrm>
            <a:off x="0" y="0"/>
            <a:ext cx="6553200" cy="4633944"/>
          </a:xfrm>
          <a:prstGeom prst="rect">
            <a:avLst/>
          </a:prstGeom>
          <a:solidFill>
            <a:srgbClr val="58433A">
              <a:alpha val="21961"/>
            </a:srgbClr>
          </a:solidFill>
        </p:spPr>
        <p:txBody>
          <a:bodyPr/>
          <a:lstStyle/>
          <a:p>
            <a:endParaRPr lang="ru-RU"/>
          </a:p>
        </p:txBody>
      </p:sp>
      <p:sp>
        <p:nvSpPr>
          <p:cNvPr id="2" name="Freeform 2"/>
          <p:cNvSpPr/>
          <p:nvPr/>
        </p:nvSpPr>
        <p:spPr>
          <a:xfrm>
            <a:off x="6553200" y="952500"/>
            <a:ext cx="11332925" cy="7620000"/>
          </a:xfrm>
          <a:custGeom>
            <a:avLst/>
            <a:gdLst/>
            <a:ahLst/>
            <a:cxnLst/>
            <a:rect l="l" t="t" r="r" b="b"/>
            <a:pathLst>
              <a:path w="13647213" h="9609024">
                <a:moveTo>
                  <a:pt x="0" y="0"/>
                </a:moveTo>
                <a:lnTo>
                  <a:pt x="13647213" y="0"/>
                </a:lnTo>
                <a:lnTo>
                  <a:pt x="13647213" y="9609024"/>
                </a:lnTo>
                <a:lnTo>
                  <a:pt x="0" y="9609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180109" y="1524103"/>
            <a:ext cx="6345289" cy="2892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Улучшение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санитарных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условий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повышение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безопасности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питьевой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воды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и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пищевых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продуктов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соблюдение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правил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личной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гигиены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(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регулярное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мытье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рук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перед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едой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и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после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посещения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743" dirty="0" err="1">
                <a:solidFill>
                  <a:srgbClr val="000000"/>
                </a:solidFill>
                <a:latin typeface="Open Sans"/>
              </a:rPr>
              <a:t>туалета</a:t>
            </a:r>
            <a:r>
              <a:rPr lang="en-US" sz="2743" dirty="0">
                <a:solidFill>
                  <a:srgbClr val="000000"/>
                </a:solidFill>
                <a:latin typeface="Open Sans"/>
              </a:rPr>
              <a:t>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4948" y="5322919"/>
            <a:ext cx="6088887" cy="3865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51"/>
              </a:lnSpc>
              <a:spcBef>
                <a:spcPct val="0"/>
              </a:spcBef>
            </a:pP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Вакцинация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против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ВГА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включена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в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национальный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календарь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прививок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по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эпидпоказаниям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Иммунизация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против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гепатита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А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проводится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двукратно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, с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интервалом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в 6-12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месяцев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.</a:t>
            </a:r>
          </a:p>
          <a:p>
            <a:pPr algn="ctr">
              <a:lnSpc>
                <a:spcPts val="3751"/>
              </a:lnSpc>
              <a:spcBef>
                <a:spcPct val="0"/>
              </a:spcBef>
            </a:pPr>
            <a:r>
              <a:rPr lang="en-US" sz="267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Хаврикс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 (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Бельгия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)</a:t>
            </a:r>
          </a:p>
          <a:p>
            <a:pPr algn="ctr">
              <a:lnSpc>
                <a:spcPts val="3751"/>
              </a:lnSpc>
              <a:spcBef>
                <a:spcPct val="0"/>
              </a:spcBef>
            </a:pPr>
            <a:r>
              <a:rPr lang="en-US" sz="2679" dirty="0">
                <a:solidFill>
                  <a:srgbClr val="000000"/>
                </a:solidFill>
                <a:latin typeface="Open Sans"/>
              </a:rPr>
              <a:t>АЛЬГАВАК (</a:t>
            </a:r>
            <a:r>
              <a:rPr lang="en-US" sz="2679" dirty="0" err="1">
                <a:solidFill>
                  <a:srgbClr val="000000"/>
                </a:solidFill>
                <a:latin typeface="Open Sans"/>
              </a:rPr>
              <a:t>Россия</a:t>
            </a:r>
            <a:r>
              <a:rPr lang="en-US" sz="2679" dirty="0">
                <a:solidFill>
                  <a:srgbClr val="000000"/>
                </a:solidFill>
                <a:latin typeface="Open Sans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873133" y="3520746"/>
            <a:ext cx="3383140" cy="338312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2499" r="-124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564704" y="6684668"/>
            <a:ext cx="3383140" cy="3383127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99" r="-249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381237" y="6903873"/>
            <a:ext cx="3383140" cy="3383127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1249" r="-2124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218" y="1364922"/>
            <a:ext cx="17565435" cy="2119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 В </a:t>
            </a:r>
            <a:r>
              <a:rPr lang="en-US" sz="3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клеток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9838" y="2836998"/>
            <a:ext cx="8699966" cy="1843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</a:t>
            </a:r>
            <a:r>
              <a:rPr lang="en-US" sz="3499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99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</a:t>
            </a:r>
            <a:r>
              <a:rPr lang="en-US" sz="3499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99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en-US" sz="3499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99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возбудителя</a:t>
            </a:r>
            <a:endParaRPr lang="en-US" sz="3499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u="sng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u="sng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671" y="3758917"/>
            <a:ext cx="8449154" cy="110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6717" lvl="1" indent="-343359" algn="l">
              <a:lnSpc>
                <a:spcPts val="4453"/>
              </a:lnSpc>
              <a:buFont typeface="Arial"/>
              <a:buChar char="•"/>
            </a:pPr>
            <a:r>
              <a:rPr lang="en-US" sz="31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парентеральный- инфицирование </a:t>
            </a:r>
            <a:r>
              <a:rPr lang="en-US" sz="318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</a:t>
            </a:r>
            <a:r>
              <a:rPr lang="en-US" sz="31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sz="31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</a:t>
            </a:r>
            <a:r>
              <a:rPr lang="en-US" sz="31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8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</a:t>
            </a:r>
            <a:r>
              <a:rPr lang="en-US" sz="31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9275" y="4919623"/>
            <a:ext cx="7301091" cy="4272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66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кровь-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переливание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зубов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прокалывание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ушей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татуировки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инъекционные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наркоманы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бритвами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зубными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щетками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сперма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вагинальный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вариантах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интимной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близости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ts val="4166"/>
              </a:lnSpc>
              <a:spcBef>
                <a:spcPct val="0"/>
              </a:spcBef>
            </a:pPr>
            <a:endParaRPr lang="en-US" sz="2976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2400" y="8922078"/>
            <a:ext cx="8229600" cy="1047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плоду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8498116" y="3626719"/>
            <a:ext cx="3383140" cy="3383127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4030" y="814298"/>
            <a:ext cx="14836682" cy="9160654"/>
          </a:xfrm>
          <a:custGeom>
            <a:avLst/>
            <a:gdLst/>
            <a:ahLst/>
            <a:cxnLst/>
            <a:rect l="l" t="t" r="r" b="b"/>
            <a:pathLst>
              <a:path w="15957364" h="10548908">
                <a:moveTo>
                  <a:pt x="0" y="0"/>
                </a:moveTo>
                <a:lnTo>
                  <a:pt x="15957364" y="0"/>
                </a:lnTo>
                <a:lnTo>
                  <a:pt x="15957364" y="10548908"/>
                </a:lnTo>
                <a:lnTo>
                  <a:pt x="0" y="1054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" b="-68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AutoShape 3"/>
          <p:cNvSpPr/>
          <p:nvPr/>
        </p:nvSpPr>
        <p:spPr>
          <a:xfrm>
            <a:off x="4428976" y="676760"/>
            <a:ext cx="9430047" cy="1487064"/>
          </a:xfrm>
          <a:prstGeom prst="rect">
            <a:avLst/>
          </a:prstGeom>
          <a:solidFill>
            <a:srgbClr val="D9A089"/>
          </a:solidFill>
        </p:spPr>
        <p:txBody>
          <a:bodyPr/>
          <a:lstStyle/>
          <a:p>
            <a:endParaRPr lang="ru-RU"/>
          </a:p>
        </p:txBody>
      </p:sp>
      <p:sp>
        <p:nvSpPr>
          <p:cNvPr id="4" name="TextBox 4"/>
          <p:cNvSpPr txBox="1"/>
          <p:nvPr/>
        </p:nvSpPr>
        <p:spPr>
          <a:xfrm>
            <a:off x="4572000" y="902593"/>
            <a:ext cx="911572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Open Sans Bold"/>
              </a:rPr>
              <a:t>Симптомы</a:t>
            </a:r>
            <a:r>
              <a:rPr lang="en-US" sz="51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5199" dirty="0" err="1">
                <a:solidFill>
                  <a:srgbClr val="000000"/>
                </a:solidFill>
                <a:latin typeface="Open Sans Bold"/>
              </a:rPr>
              <a:t>гепатита</a:t>
            </a:r>
            <a:r>
              <a:rPr lang="en-US" sz="5199" dirty="0">
                <a:solidFill>
                  <a:srgbClr val="000000"/>
                </a:solidFill>
                <a:latin typeface="Open Sans Bold"/>
              </a:rPr>
              <a:t> В и С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53200" y="4610100"/>
            <a:ext cx="5391400" cy="3686427"/>
          </a:xfrm>
          <a:custGeom>
            <a:avLst/>
            <a:gdLst/>
            <a:ahLst/>
            <a:cxnLst/>
            <a:rect l="l" t="t" r="r" b="b"/>
            <a:pathLst>
              <a:path w="5391400" h="3686427">
                <a:moveTo>
                  <a:pt x="0" y="0"/>
                </a:moveTo>
                <a:lnTo>
                  <a:pt x="5391400" y="0"/>
                </a:lnTo>
                <a:lnTo>
                  <a:pt x="5391400" y="3686427"/>
                </a:lnTo>
                <a:lnTo>
                  <a:pt x="0" y="36864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3126247" y="257317"/>
            <a:ext cx="15161753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Контагиозность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в 50-100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ВИЧ!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3831" y="1115077"/>
            <a:ext cx="162306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выживать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поверхностях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2401" y="2705100"/>
            <a:ext cx="17906999" cy="1571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ВОЗ, в 2019 г.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умерли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приблизительно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290 000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000" dirty="0">
                <a:solidFill>
                  <a:srgbClr val="FF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820 000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цирроза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гепатоцеллюлярной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карциномы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первичного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54ADD4F-FDF0-98E0-9338-8AA2B0F4FC55}"/>
              </a:ext>
            </a:extLst>
          </p:cNvPr>
          <p:cNvSpPr txBox="1"/>
          <p:nvPr/>
        </p:nvSpPr>
        <p:spPr>
          <a:xfrm>
            <a:off x="1303831" y="8479425"/>
            <a:ext cx="157073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обнаружить вирусные гепатиты нужно сдать специальные анализы.  Для гепатита В — это определение поверхностного антигена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HBsAg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Для гепатита С — на антитела к вирусу гепатита С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-HCV).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43783" y="1274176"/>
            <a:ext cx="9137926" cy="6053876"/>
          </a:xfrm>
          <a:custGeom>
            <a:avLst/>
            <a:gdLst/>
            <a:ahLst/>
            <a:cxnLst/>
            <a:rect l="l" t="t" r="r" b="b"/>
            <a:pathLst>
              <a:path w="9137926" h="6053876">
                <a:moveTo>
                  <a:pt x="0" y="0"/>
                </a:moveTo>
                <a:lnTo>
                  <a:pt x="9137926" y="0"/>
                </a:lnTo>
                <a:lnTo>
                  <a:pt x="9137926" y="6053876"/>
                </a:lnTo>
                <a:lnTo>
                  <a:pt x="0" y="60538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4599383" y="184872"/>
            <a:ext cx="12649051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 С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иначе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ласковым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убийцей</a:t>
            </a:r>
            <a:r>
              <a:rPr lang="en-US" sz="39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2399" y="1411527"/>
            <a:ext cx="8129594" cy="371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заболевания является то, что в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чувствуют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подозревают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Как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заражении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гепатитом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узнают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медосмотров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сдаче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антитела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гепатиту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госпитализации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8089809"/>
            <a:ext cx="16474453" cy="157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20%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выздоравливают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у 80%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хроническая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медленная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длится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20-25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циррозом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печени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E0BB48E-B519-C375-A582-1E2212725B5A}"/>
              </a:ext>
            </a:extLst>
          </p:cNvPr>
          <p:cNvSpPr txBox="1"/>
          <p:nvPr/>
        </p:nvSpPr>
        <p:spPr>
          <a:xfrm>
            <a:off x="402399" y="5269992"/>
            <a:ext cx="82844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структуре заболеваемости хроническими вирусными гепатитами наибольшую долю составляют пациенты с хроническим гепатитом С (ХГС) — 77,3%. Около половины людей, живущих с ВИЧ, дополнительно инфицированы ХГС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362200" y="3924300"/>
            <a:ext cx="1435596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Вакцины </a:t>
            </a:r>
            <a:r>
              <a:rPr lang="en-US" sz="5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5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</a:t>
            </a: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3900" y="1275754"/>
            <a:ext cx="16840200" cy="2648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Всемирная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(ВОЗ)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объявила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излечимым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заболеванием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диагностировать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ранней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начать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незамедлительно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Разработанные противовирусные препараты позволяют полностью излечивать гепатит С более чем в 95% случаев, однако уровень доступа к диагностике и лечению остается низким. Стоимость лечения противовирусными препаратами остается высокой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Врачи исследуют огромную печень с лупой и микроскопом. Цирроз, цирроз печени и концепции болезни печени на белом фоне. Розовый коралловый синий вектор изолированных иллюстрация">
            <a:extLst>
              <a:ext uri="{FF2B5EF4-FFF2-40B4-BE49-F238E27FC236}">
                <a16:creationId xmlns:a16="http://schemas.microsoft.com/office/drawing/2014/main" xmlns="" id="{1645B063-AA16-0F1D-74C3-ED0B06E4C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047" y="5068327"/>
            <a:ext cx="7667964" cy="510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41239E5-2756-9F7E-4037-47638ADAE355}"/>
              </a:ext>
            </a:extLst>
          </p:cNvPr>
          <p:cNvSpPr txBox="1"/>
          <p:nvPr/>
        </p:nvSpPr>
        <p:spPr>
          <a:xfrm>
            <a:off x="381000" y="1491156"/>
            <a:ext cx="17221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гепатит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редко, в связи с чем больных хроническим вирусным гепатитом и вирусоносителей в настоящее время значительно больше, чем больных острыми формами. Наиболее частыми симптомами острого гепатита В являются: усталость, слабость, потеря аппетита, лихорадка, боли в суставах, боли в животе, тошнота, рвота, желтушное окрашивание кожных покровов, склер, потемнение мочи, обесцвечивание стула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74F87F5-191E-7CE3-9D31-1456616952DE}"/>
              </a:ext>
            </a:extLst>
          </p:cNvPr>
          <p:cNvSpPr txBox="1"/>
          <p:nvPr/>
        </p:nvSpPr>
        <p:spPr>
          <a:xfrm>
            <a:off x="401782" y="3991037"/>
            <a:ext cx="1125681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остром вирусном гепатите В выздоровление наступает в 90% случаев, в остальных развиваются хронические формы. У новорожденных детей при отсутствии профилактики хронический гепатит регистрируется практически у всех больных (90%)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669BF7-2A97-1C9A-67F5-C77CE60E69EE}"/>
              </a:ext>
            </a:extLst>
          </p:cNvPr>
          <p:cNvSpPr txBox="1"/>
          <p:nvPr/>
        </p:nvSpPr>
        <p:spPr>
          <a:xfrm>
            <a:off x="429490" y="6060031"/>
            <a:ext cx="103147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5% заболевших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хроничеcким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вирусным гепатитом или вирусоносителей погибают от цирроза или первичного рака печени</a:t>
            </a:r>
          </a:p>
        </p:txBody>
      </p:sp>
      <p:pic>
        <p:nvPicPr>
          <p:cNvPr id="1026" name="Picture 2" descr="Обследование внутренних органов печени диагностика цирроза">
            <a:extLst>
              <a:ext uri="{FF2B5EF4-FFF2-40B4-BE49-F238E27FC236}">
                <a16:creationId xmlns:a16="http://schemas.microsoft.com/office/drawing/2014/main" xmlns="" id="{2BA3D5D5-71BD-DE26-AEC0-FE73B36D6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982" y="5143500"/>
            <a:ext cx="7543617" cy="502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86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08848" y="5524500"/>
            <a:ext cx="7620000" cy="4654728"/>
          </a:xfrm>
          <a:custGeom>
            <a:avLst/>
            <a:gdLst/>
            <a:ahLst/>
            <a:cxnLst/>
            <a:rect l="l" t="t" r="r" b="b"/>
            <a:pathLst>
              <a:path w="7950452" h="5300301">
                <a:moveTo>
                  <a:pt x="0" y="0"/>
                </a:moveTo>
                <a:lnTo>
                  <a:pt x="7950452" y="0"/>
                </a:lnTo>
                <a:lnTo>
                  <a:pt x="7950452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152400" y="5524500"/>
            <a:ext cx="7620000" cy="4692828"/>
          </a:xfrm>
          <a:custGeom>
            <a:avLst/>
            <a:gdLst/>
            <a:ahLst/>
            <a:cxnLst/>
            <a:rect l="l" t="t" r="r" b="b"/>
            <a:pathLst>
              <a:path w="7950452" h="5300301">
                <a:moveTo>
                  <a:pt x="0" y="0"/>
                </a:moveTo>
                <a:lnTo>
                  <a:pt x="7950452" y="0"/>
                </a:lnTo>
                <a:lnTo>
                  <a:pt x="7950452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TextBox 4"/>
          <p:cNvSpPr txBox="1"/>
          <p:nvPr/>
        </p:nvSpPr>
        <p:spPr>
          <a:xfrm>
            <a:off x="431026" y="1545395"/>
            <a:ext cx="17323574" cy="1571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не разработано эффективных препаратов для элиминации вируса гепатита B из организма. Существующие схемы лечения нацелены на приостановку размножения вируса, достижения ремиссии и, как следствие, минимизации рисков развития рака печени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подавление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вирусной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D6D4E-885B-8D4F-7753-C3F76AE588D2}"/>
              </a:ext>
            </a:extLst>
          </p:cNvPr>
          <p:cNvSpPr txBox="1"/>
          <p:nvPr/>
        </p:nvSpPr>
        <p:spPr>
          <a:xfrm>
            <a:off x="403316" y="3453245"/>
            <a:ext cx="176560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Больным с острым гепатитом B противовирусная терапия не проводится, так в подавляющем большинстве наступает самоизлечение. Назначение противовирусных препаратов показано пациентам с молниеносным вариантом течения заболевания, лицам с ослабленным иммунитетом, а также пациентам с хроническими формами инфекции.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4784729" y="4286758"/>
            <a:ext cx="3163918" cy="3163918"/>
            <a:chOff x="0" y="0"/>
            <a:chExt cx="3282950" cy="3282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000" r="-25000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419345" y="6841246"/>
            <a:ext cx="3445754" cy="3445754"/>
            <a:chOff x="0" y="0"/>
            <a:chExt cx="3282950" cy="32829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5409" r="-3540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50504" y="438959"/>
            <a:ext cx="1184209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—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2000" y="1859215"/>
            <a:ext cx="17001879" cy="3196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вакцинации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вирусного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гепатита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—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внутримышечное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трёх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вакцины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интервалами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0-1-6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вводят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бедро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дельтовидную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мышцу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Иммунитет после полной (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трёхдозовой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вакцинации сохраняется около 20 лет, далее необходима ревакцинация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2000" y="4139869"/>
            <a:ext cx="11593600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5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sz="5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</a:t>
            </a:r>
            <a:r>
              <a:rPr lang="en-US" sz="5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вакцины</a:t>
            </a:r>
            <a:r>
              <a:rPr lang="en-US" sz="5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019" y="5160314"/>
            <a:ext cx="12492382" cy="50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Вакцина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рекомбинантная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дрожжевая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 "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Комби</a:t>
            </a:r>
            <a:r>
              <a:rPr lang="ru-RU" sz="3000" dirty="0">
                <a:solidFill>
                  <a:srgbClr val="000000"/>
                </a:solidFill>
                <a:latin typeface="Open Sans"/>
              </a:rPr>
              <a:t>о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тех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"  -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Россия</a:t>
            </a: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8306" y="7106967"/>
            <a:ext cx="359107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Регевак -Россия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8306" y="5811567"/>
            <a:ext cx="1023029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Open Sans"/>
              </a:rPr>
              <a:t>«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Энджерикс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В»,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СмитКляйн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Бичем-Биомед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- 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Россия</a:t>
            </a: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8306" y="6459267"/>
            <a:ext cx="497219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 Эувакс - Южная Корея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8306" y="7754667"/>
            <a:ext cx="779941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Вакцина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геп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рекомбинантная</a:t>
            </a:r>
            <a:r>
              <a:rPr lang="en-US" sz="3000" dirty="0">
                <a:solidFill>
                  <a:srgbClr val="000000"/>
                </a:solidFill>
                <a:latin typeface="Open Sans"/>
              </a:rPr>
              <a:t> - </a:t>
            </a:r>
            <a:r>
              <a:rPr lang="en-US" sz="3000" dirty="0" err="1">
                <a:solidFill>
                  <a:srgbClr val="000000"/>
                </a:solidFill>
                <a:latin typeface="Open Sans"/>
              </a:rPr>
              <a:t>Индия</a:t>
            </a:r>
            <a:endParaRPr lang="en-US" sz="3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78306" y="8945292"/>
            <a:ext cx="1326166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Также входит в состав вакцин: инфанрикс-гекса (Бельгия) , БубоКок, БубоМ -Россия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73FF04-C16E-060E-E1F3-76B91B5FA713}"/>
              </a:ext>
            </a:extLst>
          </p:cNvPr>
          <p:cNvSpPr txBox="1"/>
          <p:nvPr/>
        </p:nvSpPr>
        <p:spPr>
          <a:xfrm>
            <a:off x="5181600" y="-3464"/>
            <a:ext cx="11887200" cy="909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endParaRPr lang="en-US" sz="4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5656C3F-3669-9FE1-7EB2-84C6B1045FC7}"/>
              </a:ext>
            </a:extLst>
          </p:cNvPr>
          <p:cNvSpPr txBox="1"/>
          <p:nvPr/>
        </p:nvSpPr>
        <p:spPr>
          <a:xfrm>
            <a:off x="762000" y="2019300"/>
            <a:ext cx="11887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Избегать случайной интимной близости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презервативы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контролировать стерильность медицинских инструментов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 услугами проверенных косметических салонов и стоматологических клиник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Отказаться от наркотиков;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полное обследование партнеров при вступлении в интимную близость и планировании беременности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 от вирусных гепатитов А,В</a:t>
            </a:r>
          </a:p>
        </p:txBody>
      </p:sp>
      <p:pic>
        <p:nvPicPr>
          <p:cNvPr id="10" name="Picture 2" descr="Концепция болезни печени">
            <a:extLst>
              <a:ext uri="{FF2B5EF4-FFF2-40B4-BE49-F238E27FC236}">
                <a16:creationId xmlns:a16="http://schemas.microsoft.com/office/drawing/2014/main" xmlns="" id="{458D27E8-F69F-02B8-F143-34E2EB0A0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0" y="407670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24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DE37A25-2E93-F5E6-FA5F-6BB0080B2D52}"/>
              </a:ext>
            </a:extLst>
          </p:cNvPr>
          <p:cNvSpPr/>
          <p:nvPr/>
        </p:nvSpPr>
        <p:spPr>
          <a:xfrm>
            <a:off x="-14103" y="6604986"/>
            <a:ext cx="18302102" cy="36820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92312A-04C4-4AF6-B707-F47D3CDFA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044" y="7285176"/>
            <a:ext cx="7347623" cy="264998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3000" b="1" dirty="0">
                <a:solidFill>
                  <a:srgbClr val="014B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Зарегистрируйтесь на сайте</a:t>
            </a:r>
            <a:r>
              <a:rPr lang="en-US" sz="3000" b="1" dirty="0">
                <a:solidFill>
                  <a:srgbClr val="014B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TAKZDOROVO.RU </a:t>
            </a:r>
            <a:r>
              <a:rPr lang="ru-RU" sz="3000" b="1" dirty="0">
                <a:solidFill>
                  <a:srgbClr val="014B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получите доступ ко всем сервисам сайта</a:t>
            </a:r>
          </a:p>
        </p:txBody>
      </p:sp>
      <p:pic>
        <p:nvPicPr>
          <p:cNvPr id="14" name="Рисунок 13" descr="Изображение выглядит как шаблон, прямоугольный, искусство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xmlns="" id="{DF3E68C6-AC5A-E43A-CB43-DEC3C2BD85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118" y="2237244"/>
            <a:ext cx="4252677" cy="425267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логотип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12BEF0D-9015-9C38-7C7A-617020498B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4" t="31540" r="18103" b="31346"/>
          <a:stretch/>
        </p:blipFill>
        <p:spPr>
          <a:xfrm>
            <a:off x="5740397" y="86183"/>
            <a:ext cx="3812108" cy="15807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6E0D0A5-CC90-5970-3ACF-A5FC5CFDDC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2"/>
          <a:stretch/>
        </p:blipFill>
        <p:spPr>
          <a:xfrm>
            <a:off x="10622850" y="-1"/>
            <a:ext cx="7665150" cy="1028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45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DE37A25-2E93-F5E6-FA5F-6BB0080B2D52}"/>
              </a:ext>
            </a:extLst>
          </p:cNvPr>
          <p:cNvSpPr/>
          <p:nvPr/>
        </p:nvSpPr>
        <p:spPr>
          <a:xfrm>
            <a:off x="-14103" y="6924582"/>
            <a:ext cx="18302102" cy="3362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92312A-04C4-4AF6-B707-F47D3CDFA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4770" y="7646417"/>
            <a:ext cx="7977690" cy="211766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014B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Подписывайтесь, читайте, задавайте нам вопросы, комментируйте, делитесь информацией о ЗОЖ со своими родными, друзьями и коллегами!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FF2E423-15A3-89E6-0BD3-8192BAF8EE64}"/>
              </a:ext>
            </a:extLst>
          </p:cNvPr>
          <p:cNvSpPr txBox="1"/>
          <p:nvPr/>
        </p:nvSpPr>
        <p:spPr>
          <a:xfrm>
            <a:off x="6982791" y="473226"/>
            <a:ext cx="53477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Наш Телеграмм-канал</a:t>
            </a:r>
          </a:p>
          <a:p>
            <a:pPr algn="ctr"/>
            <a:r>
              <a:rPr lang="en-US" sz="5400" b="1" dirty="0" err="1" smtClean="0">
                <a:solidFill>
                  <a:srgbClr val="014B9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t.me</a:t>
            </a:r>
            <a:r>
              <a:rPr lang="en-US" sz="5400" b="1" dirty="0" smtClean="0">
                <a:solidFill>
                  <a:srgbClr val="014B9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US" sz="5400" b="1" dirty="0" err="1" smtClean="0">
                <a:solidFill>
                  <a:srgbClr val="014B9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crb25</a:t>
            </a:r>
            <a:endParaRPr lang="ru-RU" sz="5400" dirty="0">
              <a:solidFill>
                <a:srgbClr val="014B92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8A9F691-6132-4ABB-A20F-14570D202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46" y="7284807"/>
            <a:ext cx="2641965" cy="264196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668" y="2324100"/>
            <a:ext cx="3810000" cy="35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006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static.ohga.it/wp-content/uploads/sites/24/2018/09/istock-4946391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2"/>
          <a:stretch/>
        </p:blipFill>
        <p:spPr bwMode="auto">
          <a:xfrm flipH="1">
            <a:off x="6503387" y="0"/>
            <a:ext cx="11784614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" y="0"/>
            <a:ext cx="18287999" cy="10287000"/>
          </a:xfrm>
          <a:prstGeom prst="rect">
            <a:avLst/>
          </a:prstGeom>
          <a:gradFill>
            <a:gsLst>
              <a:gs pos="68000">
                <a:srgbClr val="FFFFFF">
                  <a:alpha val="85000"/>
                </a:srgbClr>
              </a:gs>
              <a:gs pos="42000">
                <a:schemeClr val="bg1"/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ru-RU" sz="2700"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828462" y="3911663"/>
            <a:ext cx="775506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371600">
              <a:defRPr/>
            </a:pPr>
            <a:r>
              <a:rPr lang="ru-RU" altLang="ru-RU" sz="6000" b="1" dirty="0">
                <a:solidFill>
                  <a:srgbClr val="014B92"/>
                </a:solidFill>
              </a:rPr>
              <a:t>БЛАГОДАРЮ</a:t>
            </a:r>
          </a:p>
          <a:p>
            <a:pPr defTabSz="1371600">
              <a:defRPr/>
            </a:pPr>
            <a:r>
              <a:rPr lang="ru-RU" altLang="ru-RU" sz="6000" b="1" dirty="0">
                <a:solidFill>
                  <a:srgbClr val="014B92"/>
                </a:solidFill>
              </a:rPr>
              <a:t>ЗА ВНИМАНИЕ!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7AC460CB-0C5F-488D-BED7-AFC5FD1244AF}"/>
              </a:ext>
            </a:extLst>
          </p:cNvPr>
          <p:cNvCxnSpPr>
            <a:cxnSpLocks/>
          </p:cNvCxnSpPr>
          <p:nvPr/>
        </p:nvCxnSpPr>
        <p:spPr>
          <a:xfrm>
            <a:off x="0" y="6391619"/>
            <a:ext cx="6885990" cy="0"/>
          </a:xfrm>
          <a:prstGeom prst="line">
            <a:avLst/>
          </a:prstGeom>
          <a:ln w="57150">
            <a:solidFill>
              <a:srgbClr val="76C5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190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1321</Words>
  <Application>Microsoft Office PowerPoint</Application>
  <PresentationFormat>Произвольный</PresentationFormat>
  <Paragraphs>93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Open Sans</vt:lpstr>
      <vt:lpstr>HK Grotesk</vt:lpstr>
      <vt:lpstr>Open Sans Bold</vt:lpstr>
      <vt:lpstr>Times New Roman</vt:lpstr>
      <vt:lpstr>Calibri</vt:lpstr>
      <vt:lpstr>Aptos</vt:lpstr>
      <vt:lpstr>Roboto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Brown Minimal Organic Creative Project Presentation, копия</dc:title>
  <dc:creator>Malyshenko.AA</dc:creator>
  <cp:lastModifiedBy>Machine</cp:lastModifiedBy>
  <cp:revision>15</cp:revision>
  <dcterms:created xsi:type="dcterms:W3CDTF">2006-08-16T00:00:00Z</dcterms:created>
  <dcterms:modified xsi:type="dcterms:W3CDTF">2024-07-23T06:55:42Z</dcterms:modified>
  <dc:identifier>DAFosON79ZE</dc:identifier>
</cp:coreProperties>
</file>